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5" r:id="rId2"/>
    <p:sldId id="307" r:id="rId3"/>
    <p:sldId id="1046" r:id="rId4"/>
    <p:sldId id="1048" r:id="rId5"/>
    <p:sldId id="1047" r:id="rId6"/>
    <p:sldId id="1049" r:id="rId7"/>
    <p:sldId id="309" r:id="rId8"/>
    <p:sldId id="1051" r:id="rId9"/>
    <p:sldId id="369" r:id="rId10"/>
    <p:sldId id="370" r:id="rId11"/>
    <p:sldId id="1053" r:id="rId12"/>
    <p:sldId id="1054" r:id="rId13"/>
    <p:sldId id="1052" r:id="rId14"/>
    <p:sldId id="1055" r:id="rId15"/>
    <p:sldId id="373" r:id="rId16"/>
    <p:sldId id="1056" r:id="rId17"/>
    <p:sldId id="374" r:id="rId18"/>
    <p:sldId id="1067" r:id="rId19"/>
    <p:sldId id="26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5EC"/>
    <a:srgbClr val="DFEDF5"/>
    <a:srgbClr val="D1E18B"/>
    <a:srgbClr val="F8F6E2"/>
    <a:srgbClr val="E3BDAD"/>
    <a:srgbClr val="FF6D6D"/>
    <a:srgbClr val="FFD8D8"/>
    <a:srgbClr val="FF7474"/>
    <a:srgbClr val="FFCFCF"/>
    <a:srgbClr val="FF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04CEA-B603-4082-BD4C-EBB8155D2DE1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E07B-FE34-43C4-9EA8-C0745AE06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6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8354-BA12-8CBE-AC78-A137D778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83A8B1-E156-306C-FF0A-11C7AD036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1D0AC6-EBFE-C9AB-DE25-C983B26B7CB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75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574B9-7573-46E2-C823-FF7B8CAA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533B1-C4A4-9961-93C0-387FFBA3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B9E250-6A96-2969-890B-E6AA5E9FE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27C91-F8F7-F2CF-7A12-EBC579D1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4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574B9-7573-46E2-C823-FF7B8CAA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533B1-C4A4-9961-93C0-387FFBA3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B9E250-6A96-2969-890B-E6AA5E9FE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27C91-F8F7-F2CF-7A12-EBC579D1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095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DEF6-1CDF-4F76-9468-601A3ED36B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88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344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DEF6-1CDF-4F76-9468-601A3ED36B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41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95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0528E-C3FA-08A0-F699-F34AB7574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FB552-EDFE-CFD6-28F9-53B980B855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2DFCE0-CBBE-E1FC-4360-84F3E089322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1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B7CF6-9A37-46A9-2EEC-631D611B2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60A532-8B1A-4B87-B125-48D6D72A0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D97EF3-888D-0A6B-D6C0-8A15E5118A9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75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2915-06F1-EA56-F6D3-1955D64A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7C0371-4957-A0F0-A474-8402F6468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B8499-8F92-D535-AFA4-C4086946770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9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EA87A-CB58-72C3-0DFF-A9ED3149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22855A-D394-77B3-AA5F-C8B382E07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A3D789-7CEB-F9FB-35C3-0858BAB37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DACECD-1550-C74C-A3F8-AE6E8B10A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136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DEF6-1CDF-4F76-9468-601A3ED36B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1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7DEF6-1CDF-4F76-9468-601A3ED36B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0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B96A-370A-7CAC-01F7-C56E2AB2D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62F395-3E29-8223-B8A5-49F0D75AC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14A3D5-EE01-43F2-531A-277D600D1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3EE75E-FD84-7B89-CBC2-1FFB5B0BF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7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574B9-7573-46E2-C823-FF7B8CAA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533B1-C4A4-9961-93C0-387FFBA3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B9E250-6A96-2969-890B-E6AA5E9FE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27C91-F8F7-F2CF-7A12-EBC579D1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7DEF6-1CDF-4F76-9468-601A3ED36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54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24C73C0-E7E9-4BAB-B1AD-CAB6D4B638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422A5-AA99-4251-9BC7-754D73F5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0D0FBA-403F-45F5-9C4B-E5E0916A0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271CD-A07A-424F-BE98-F74C820E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59909-E2BD-47E8-AE45-C6DAFF4F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7EAD2-00D4-4405-B04F-7C214746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8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D2AA53-CA1D-489F-8CE5-3AA0E7EF9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675ABA-1B08-41AD-8BBE-BE6A1CEF7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1A15E-23E5-47CB-AD40-4981B15B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90D91-9A53-4616-9DB8-7154912B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66DACE-84D9-486C-8F82-F494035E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EED33-6B16-45F6-B943-F35B8DCB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928F3-FA57-4428-8608-FD455E3D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6EE086-D702-489C-AAFF-AB9DA8E5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54478F-6DC9-4EC9-90CF-CFFC7788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EC17B-E6D8-4DB2-A843-2E6A039A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9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376CE-2E73-4A1B-AD1F-E96F9A16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C0484E-B8E5-45CC-A749-76EC115FC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DAC2D-3CCF-4148-A0BF-C12F9A7C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CA21E-8F34-475A-BB86-AC25CFE9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B7F45-39D7-477F-ACB9-14F292C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8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2D72E-FA04-4090-BD74-0474F55C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6BC69-5FC7-4919-87D3-2AC8580AE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A5F49A-C852-424E-AD7A-1E907AA0A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A8345B-E539-4215-A63E-31E9EA1A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52927A-261A-4D4B-8816-A1BBC904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6A1264-205A-4F62-9E6D-FC54BEFC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1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88A6A-615C-446A-88A7-8EA113C1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54351-963E-4111-88C1-B23A01DB6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84AB76-A691-4C25-8D3F-B696C30EF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E0D594-9BBC-45A3-A2A3-41076ECBF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C2DCB3-6678-470B-BBE0-44D7DF6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D655F-BF81-4436-9091-5A03AE63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3A7ADF-A552-4BE1-B27F-2DCF057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064C4E-9C79-4D11-B228-C770013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74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3883F-E066-45D5-9CFF-2E89A2B5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AD5640-5B89-4B22-A2A3-7DA61491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B450F8-781F-491B-8B5B-B77EC2F5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9D55D-2337-40CE-96D4-8AFC5351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5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B593A6-37DB-49B6-BBB2-EFBD8516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0A857A-5F75-4533-8ABE-61E2A993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8510A-2C1D-4CD2-8896-97348158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7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66343-8FDE-4EB9-931D-32FFC7AA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C5022-D714-4FCB-9A64-9E74929E4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AFC807-EF39-4F7B-B3C1-D8044EDBA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56D111-80F8-4E5A-9510-971C1E0D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32A445-7F65-4197-A011-9C4F281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8AA711-83A9-4753-A1F1-CC48E4F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9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081D9-5435-4E33-98CA-27CCE943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4F2C5D-B27A-4757-8E24-E20FFBF47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B54C1C-24BC-4A5A-9702-AE40200E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B81B8-CA72-4CC1-B14C-4ADD0F3F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6A902A-3A87-4F60-9461-4D61EA9C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20E0D-4C83-4F29-AD47-FDE61C01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9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45E295-0089-4D85-AB42-A3EFC5F7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91FD7-7013-4E8F-8D56-C9F66E09C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917629-2425-49B7-AC78-5358DC2C4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D999-F752-412B-91F0-36DFCC4333B5}" type="datetimeFigureOut">
              <a:rPr lang="zh-CN" altLang="en-US" smtClean="0"/>
              <a:t>2025/03/04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EC7693-13B1-483E-84A3-40FF120F9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03E5E-642B-4572-9894-F9C1FD836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48EBE-C9BF-47CC-A29F-E9058078B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1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054BFCE-4590-41DC-A0D8-354E64B7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A658D2-96FF-4A10-90E9-3DAB08169A03}"/>
              </a:ext>
            </a:extLst>
          </p:cNvPr>
          <p:cNvSpPr txBox="1"/>
          <p:nvPr/>
        </p:nvSpPr>
        <p:spPr>
          <a:xfrm>
            <a:off x="1453828" y="1844742"/>
            <a:ext cx="4772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>
              <a:defRPr/>
            </a:pPr>
            <a:r>
              <a:rPr lang="zh-CN" altLang="en-US" sz="7200" b="1" spc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求职指导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11CA09-9A69-47D1-BCE6-CE803BFB7E17}"/>
              </a:ext>
            </a:extLst>
          </p:cNvPr>
          <p:cNvSpPr txBox="1"/>
          <p:nvPr/>
        </p:nvSpPr>
        <p:spPr>
          <a:xfrm>
            <a:off x="2724125" y="3417151"/>
            <a:ext cx="2645019" cy="40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zh-CN" altLang="en-US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中山大学计算机学院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566962-CE14-4B19-B9AE-2ABBAEF5EF41}"/>
              </a:ext>
            </a:extLst>
          </p:cNvPr>
          <p:cNvSpPr txBox="1"/>
          <p:nvPr/>
        </p:nvSpPr>
        <p:spPr>
          <a:xfrm>
            <a:off x="3037392" y="3906019"/>
            <a:ext cx="3058608" cy="40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133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56D03717-9C81-4EF4-A1D6-D9E3DE93D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2275" y="-306346"/>
            <a:ext cx="5892800" cy="24257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8544FFC1-D7C1-4D2E-BA95-AA775701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34433" y="5171118"/>
            <a:ext cx="6629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568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63BCDCF-E69A-4160-854D-85F1C03B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2</a:t>
            </a:r>
            <a:r>
              <a:rPr lang="zh-CN" altLang="en-US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教育经历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E6C92B-EA1B-02EC-E440-EEE5A53C56E8}"/>
              </a:ext>
            </a:extLst>
          </p:cNvPr>
          <p:cNvSpPr txBox="1"/>
          <p:nvPr/>
        </p:nvSpPr>
        <p:spPr>
          <a:xfrm>
            <a:off x="1952141" y="931900"/>
            <a:ext cx="9850917" cy="314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‌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如果多个教育经历，倒叙写法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、每条教育经历，可有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种写法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、简单版，学历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学校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、详细版，学历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学校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成绩排名等</a:t>
            </a:r>
          </a:p>
          <a:p>
            <a:pPr>
              <a:lnSpc>
                <a:spcPct val="170000"/>
              </a:lnSpc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CB8A70-036B-8B08-5E8C-51C24760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141" y="4109554"/>
            <a:ext cx="8820150" cy="1514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BE00A6-CCAC-C49F-F819-6A102A38D95B}"/>
              </a:ext>
            </a:extLst>
          </p:cNvPr>
          <p:cNvSpPr txBox="1"/>
          <p:nvPr/>
        </p:nvSpPr>
        <p:spPr>
          <a:xfrm>
            <a:off x="911170" y="902159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4A41AE-5ECF-6976-C0EB-51718BF3E485}"/>
              </a:ext>
            </a:extLst>
          </p:cNvPr>
          <p:cNvSpPr txBox="1"/>
          <p:nvPr/>
        </p:nvSpPr>
        <p:spPr>
          <a:xfrm>
            <a:off x="1026915" y="4548563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范例</a:t>
            </a:r>
          </a:p>
        </p:txBody>
      </p:sp>
    </p:spTree>
    <p:extLst>
      <p:ext uri="{BB962C8B-B14F-4D97-AF65-F5344CB8AC3E}">
        <p14:creationId xmlns:p14="http://schemas.microsoft.com/office/powerpoint/2010/main" val="356053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31EE5E-8D8F-33D0-9669-B2F09B12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9A14F7F7-3C2B-9565-EDB5-E9655F8FA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7007620" cy="5027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lang="zh-CN" altLang="en-US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实习经历或项目经历</a:t>
            </a:r>
            <a:r>
              <a:rPr lang="en-US" altLang="zh-CN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--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等线 Light" panose="020F0302020204030204"/>
                <a:ea typeface="微软雅黑"/>
                <a:cs typeface="+mn-cs"/>
                <a:sym typeface="Calibri" panose="020F0502020204030204" pitchFamily="34" charset="0"/>
              </a:rPr>
              <a:t>某大厂岗位需求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ADBC7D-0BD9-469A-9721-280FD930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02" y="649967"/>
            <a:ext cx="8093712" cy="60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18D090-5EB3-998E-6EF2-D23F5D45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454527-3B20-BEAC-6686-7173AD5C3CED}"/>
              </a:ext>
            </a:extLst>
          </p:cNvPr>
          <p:cNvSpPr txBox="1"/>
          <p:nvPr/>
        </p:nvSpPr>
        <p:spPr>
          <a:xfrm>
            <a:off x="1412847" y="843100"/>
            <a:ext cx="10779153" cy="252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7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、对照招聘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，仔细分析岗位职责、任职要求，注意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关键动词、名词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、形容词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、既要保证经历的丰满，也要凝练，方便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HR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了解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、运用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法则或者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原则描述经历</a:t>
            </a:r>
          </a:p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4A95F8-3C2C-F2E7-7ECB-4F3A0E255309}"/>
              </a:ext>
            </a:extLst>
          </p:cNvPr>
          <p:cNvSpPr txBox="1"/>
          <p:nvPr/>
        </p:nvSpPr>
        <p:spPr>
          <a:xfrm>
            <a:off x="358292" y="834421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EA78811-792B-D455-4D12-E3442CA5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  <a:defRPr/>
            </a:pP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）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等线 Light" panose="020F0302020204030204"/>
                <a:ea typeface="微软雅黑"/>
                <a:cs typeface="+mn-cs"/>
                <a:sym typeface="Calibri" panose="020F0502020204030204" pitchFamily="34" charset="0"/>
              </a:rPr>
              <a:t>实习经历或项目经历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074B21-47C6-4083-9B45-112E783E4BBA}"/>
              </a:ext>
            </a:extLst>
          </p:cNvPr>
          <p:cNvSpPr txBox="1"/>
          <p:nvPr/>
        </p:nvSpPr>
        <p:spPr>
          <a:xfrm>
            <a:off x="6411610" y="4182704"/>
            <a:ext cx="6322256" cy="17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‌P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project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 用一句话把项目介绍清楚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）善于用动词描述工作中的关键信息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客观描述工作结果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0A18DD43-6F3D-43C1-9976-D983DCD53D74}"/>
              </a:ext>
            </a:extLst>
          </p:cNvPr>
          <p:cNvGrpSpPr>
            <a:grpSpLocks/>
          </p:cNvGrpSpPr>
          <p:nvPr/>
        </p:nvGrpSpPr>
        <p:grpSpPr bwMode="auto">
          <a:xfrm>
            <a:off x="1704622" y="3383185"/>
            <a:ext cx="2325511" cy="648488"/>
            <a:chOff x="1200" y="2813"/>
            <a:chExt cx="3360" cy="323"/>
          </a:xfrm>
        </p:grpSpPr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4AA30B36-5B63-4499-ABE3-3B4BC8598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813"/>
              <a:ext cx="3360" cy="323"/>
              <a:chOff x="1543" y="1728"/>
              <a:chExt cx="3493" cy="323"/>
            </a:xfrm>
          </p:grpSpPr>
          <p:sp>
            <p:nvSpPr>
              <p:cNvPr id="20" name="AutoShape 17">
                <a:extLst>
                  <a:ext uri="{FF2B5EF4-FFF2-40B4-BE49-F238E27FC236}">
                    <a16:creationId xmlns:a16="http://schemas.microsoft.com/office/drawing/2014/main" id="{3666A8E6-4C0C-4200-97F1-581ECC9EC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43" y="1728"/>
                <a:ext cx="3493" cy="3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0D4F2"/>
                  </a:gs>
                  <a:gs pos="100000">
                    <a:srgbClr val="3CA1E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B2B2B2"/>
                </a:outerShdw>
              </a:effec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21" name="AutoShape 18">
                <a:extLst>
                  <a:ext uri="{FF2B5EF4-FFF2-40B4-BE49-F238E27FC236}">
                    <a16:creationId xmlns:a16="http://schemas.microsoft.com/office/drawing/2014/main" id="{F87A79A1-437A-45CD-9941-2139DF638C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73" y="1965"/>
                <a:ext cx="3443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0D4F2">
                      <a:alpha val="0"/>
                    </a:srgbClr>
                  </a:gs>
                  <a:gs pos="100000">
                    <a:srgbClr val="8FD9F4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22" name="AutoShape 19">
                <a:extLst>
                  <a:ext uri="{FF2B5EF4-FFF2-40B4-BE49-F238E27FC236}">
                    <a16:creationId xmlns:a16="http://schemas.microsoft.com/office/drawing/2014/main" id="{B1F52340-3743-486E-BB68-F5DC2081E10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73" y="1735"/>
                <a:ext cx="3443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5F1FB"/>
                  </a:gs>
                  <a:gs pos="100000">
                    <a:srgbClr val="80D4F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084ED411-9D26-4362-ACDF-BEB4E2EB611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65" y="2867"/>
              <a:ext cx="2645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STAR</a:t>
              </a:r>
              <a:r>
                <a:rPr lang="zh-CN" altLang="en-US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法则</a:t>
              </a:r>
              <a:endPara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15">
            <a:extLst>
              <a:ext uri="{FF2B5EF4-FFF2-40B4-BE49-F238E27FC236}">
                <a16:creationId xmlns:a16="http://schemas.microsoft.com/office/drawing/2014/main" id="{62EAFFEA-3646-4365-8688-C9F13D2E9589}"/>
              </a:ext>
            </a:extLst>
          </p:cNvPr>
          <p:cNvGrpSpPr>
            <a:grpSpLocks/>
          </p:cNvGrpSpPr>
          <p:nvPr/>
        </p:nvGrpSpPr>
        <p:grpSpPr bwMode="auto">
          <a:xfrm>
            <a:off x="7770821" y="3429000"/>
            <a:ext cx="2325511" cy="648488"/>
            <a:chOff x="1200" y="2813"/>
            <a:chExt cx="3360" cy="323"/>
          </a:xfrm>
        </p:grpSpPr>
        <p:grpSp>
          <p:nvGrpSpPr>
            <p:cNvPr id="24" name="Group 16">
              <a:extLst>
                <a:ext uri="{FF2B5EF4-FFF2-40B4-BE49-F238E27FC236}">
                  <a16:creationId xmlns:a16="http://schemas.microsoft.com/office/drawing/2014/main" id="{F3AA73DA-573D-45BF-96D1-3C023BA79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813"/>
              <a:ext cx="3360" cy="323"/>
              <a:chOff x="1543" y="1728"/>
              <a:chExt cx="3493" cy="323"/>
            </a:xfrm>
          </p:grpSpPr>
          <p:sp>
            <p:nvSpPr>
              <p:cNvPr id="26" name="AutoShape 17">
                <a:extLst>
                  <a:ext uri="{FF2B5EF4-FFF2-40B4-BE49-F238E27FC236}">
                    <a16:creationId xmlns:a16="http://schemas.microsoft.com/office/drawing/2014/main" id="{1CCF8FA4-CF7B-4A6F-A056-CDE3AD11E5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43" y="1728"/>
                <a:ext cx="3493" cy="32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0D4F2"/>
                  </a:gs>
                  <a:gs pos="100000">
                    <a:srgbClr val="3CA1E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B2B2B2"/>
                </a:outerShdw>
              </a:effec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AutoShape 18">
                <a:extLst>
                  <a:ext uri="{FF2B5EF4-FFF2-40B4-BE49-F238E27FC236}">
                    <a16:creationId xmlns:a16="http://schemas.microsoft.com/office/drawing/2014/main" id="{7B904574-A853-4F72-ACCB-2CBCFB35EB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73" y="1965"/>
                <a:ext cx="3443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0D4F2">
                      <a:alpha val="0"/>
                    </a:srgbClr>
                  </a:gs>
                  <a:gs pos="100000">
                    <a:srgbClr val="8FD9F4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AutoShape 19">
                <a:extLst>
                  <a:ext uri="{FF2B5EF4-FFF2-40B4-BE49-F238E27FC236}">
                    <a16:creationId xmlns:a16="http://schemas.microsoft.com/office/drawing/2014/main" id="{8459E489-D3D3-4C5B-813F-FCAEAD63F2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73" y="1735"/>
                <a:ext cx="3443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5F1FB"/>
                  </a:gs>
                  <a:gs pos="100000">
                    <a:srgbClr val="80D4F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Text Box 20">
              <a:extLst>
                <a:ext uri="{FF2B5EF4-FFF2-40B4-BE49-F238E27FC236}">
                  <a16:creationId xmlns:a16="http://schemas.microsoft.com/office/drawing/2014/main" id="{882E4A7E-1A05-4AC6-A63F-40C17CCA54E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65" y="2867"/>
              <a:ext cx="2645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PAR</a:t>
              </a:r>
              <a:r>
                <a:rPr lang="zh-CN" altLang="en-US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原则</a:t>
              </a:r>
              <a:endPara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7E151FC-11EC-4EDB-8125-A70C4081304E}"/>
              </a:ext>
            </a:extLst>
          </p:cNvPr>
          <p:cNvSpPr txBox="1"/>
          <p:nvPr/>
        </p:nvSpPr>
        <p:spPr>
          <a:xfrm>
            <a:off x="765188" y="4126034"/>
            <a:ext cx="6322256" cy="254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情景（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situation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 介绍项目清楚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）讲工作职责，贴近目标岗位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行动（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具体做了什么，突出个人能力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）取得哪些结果，用数据说话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0990" indent="-38099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27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18D090-5EB3-998E-6EF2-D23F5D45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EA78811-792B-D455-4D12-E3442CA5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）</a:t>
            </a: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实习经历或项目经历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992713-0EEA-4144-AD3C-3B47113A9C72}"/>
              </a:ext>
            </a:extLst>
          </p:cNvPr>
          <p:cNvSpPr txBox="1"/>
          <p:nvPr/>
        </p:nvSpPr>
        <p:spPr>
          <a:xfrm>
            <a:off x="956603" y="1007396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范例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CA7887-C123-40A0-8D13-68F6DBFE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11" y="3735684"/>
            <a:ext cx="7048500" cy="28384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1AD69C-D4A1-49D1-BCA3-2EDB7428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80" y="668023"/>
            <a:ext cx="6545942" cy="3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18D090-5EB3-998E-6EF2-D23F5D45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EA78811-792B-D455-4D12-E3442CA5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6059353" cy="5027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  <a:defRPr/>
            </a:pP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）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等线 Light" panose="020F0302020204030204"/>
                <a:ea typeface="微软雅黑"/>
                <a:cs typeface="+mn-cs"/>
                <a:sym typeface="Calibri" panose="020F0502020204030204" pitchFamily="34" charset="0"/>
              </a:rPr>
              <a:t>实践经历（校内各种任职经历）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140143-D8BC-44C0-BF68-703DEA01BDF6}"/>
              </a:ext>
            </a:extLst>
          </p:cNvPr>
          <p:cNvSpPr txBox="1"/>
          <p:nvPr/>
        </p:nvSpPr>
        <p:spPr>
          <a:xfrm>
            <a:off x="2315958" y="1610744"/>
            <a:ext cx="10779153" cy="126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7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、写法同实习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经历，运用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法则或者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原则描述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、如果有多个任职，捡主要的、切合岗位的经历写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A41EC3-D057-4F11-8F01-DDF9D9197A8F}"/>
              </a:ext>
            </a:extLst>
          </p:cNvPr>
          <p:cNvSpPr txBox="1"/>
          <p:nvPr/>
        </p:nvSpPr>
        <p:spPr>
          <a:xfrm>
            <a:off x="1159802" y="1580303"/>
            <a:ext cx="1075397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</p:txBody>
      </p:sp>
    </p:spTree>
    <p:extLst>
      <p:ext uri="{BB962C8B-B14F-4D97-AF65-F5344CB8AC3E}">
        <p14:creationId xmlns:p14="http://schemas.microsoft.com/office/powerpoint/2010/main" val="14608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63BCDCF-E69A-4160-854D-85F1C03B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5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）</a:t>
            </a: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获奖情况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0FFC7C-2D2D-4093-94B2-E95AD711A4D1}"/>
              </a:ext>
            </a:extLst>
          </p:cNvPr>
          <p:cNvSpPr txBox="1"/>
          <p:nvPr/>
        </p:nvSpPr>
        <p:spPr>
          <a:xfrm>
            <a:off x="2293380" y="1373677"/>
            <a:ext cx="10779153" cy="126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7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、按照与求职目标的匹配度或者奖项难得性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、如果有同类奖项，可以合并写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A23156-73F1-4090-8441-2F4B54CEB72E}"/>
              </a:ext>
            </a:extLst>
          </p:cNvPr>
          <p:cNvSpPr txBox="1"/>
          <p:nvPr/>
        </p:nvSpPr>
        <p:spPr>
          <a:xfrm>
            <a:off x="1137224" y="1343236"/>
            <a:ext cx="1075397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8897A1-0E0E-4537-9E96-E97A5744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92" y="3338689"/>
            <a:ext cx="6924675" cy="133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8790C7-F209-4461-960C-2C5AC9586BD6}"/>
              </a:ext>
            </a:extLst>
          </p:cNvPr>
          <p:cNvSpPr txBox="1"/>
          <p:nvPr/>
        </p:nvSpPr>
        <p:spPr>
          <a:xfrm>
            <a:off x="1137223" y="3429000"/>
            <a:ext cx="1075398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范例</a:t>
            </a:r>
          </a:p>
        </p:txBody>
      </p:sp>
    </p:spTree>
    <p:extLst>
      <p:ext uri="{BB962C8B-B14F-4D97-AF65-F5344CB8AC3E}">
        <p14:creationId xmlns:p14="http://schemas.microsoft.com/office/powerpoint/2010/main" val="34528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63BCDCF-E69A-4160-854D-85F1C03B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  <a:defRPr/>
            </a:pP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6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）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等线 Light" panose="020F0302020204030204"/>
                <a:ea typeface="微软雅黑"/>
                <a:cs typeface="+mn-cs"/>
                <a:sym typeface="Calibri" panose="020F0502020204030204" pitchFamily="34" charset="0"/>
              </a:rPr>
              <a:t>技能特长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0FFC7C-2D2D-4093-94B2-E95AD711A4D1}"/>
              </a:ext>
            </a:extLst>
          </p:cNvPr>
          <p:cNvSpPr txBox="1"/>
          <p:nvPr/>
        </p:nvSpPr>
        <p:spPr>
          <a:xfrm>
            <a:off x="2020711" y="1343094"/>
            <a:ext cx="7191022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匹配岗位需要的技能、特长；如有论文，可附上。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A23156-73F1-4090-8441-2F4B54CEB72E}"/>
              </a:ext>
            </a:extLst>
          </p:cNvPr>
          <p:cNvSpPr txBox="1"/>
          <p:nvPr/>
        </p:nvSpPr>
        <p:spPr>
          <a:xfrm>
            <a:off x="1137224" y="1343236"/>
            <a:ext cx="1075397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8790C7-F209-4461-960C-2C5AC9586BD6}"/>
              </a:ext>
            </a:extLst>
          </p:cNvPr>
          <p:cNvSpPr txBox="1"/>
          <p:nvPr/>
        </p:nvSpPr>
        <p:spPr>
          <a:xfrm>
            <a:off x="1137223" y="3429000"/>
            <a:ext cx="1075398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范例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A1A104-99B6-4EA9-9670-DD3E3958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44" y="3721828"/>
            <a:ext cx="685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63BCDCF-E69A-4160-854D-85F1C03B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7</a:t>
            </a:r>
            <a:r>
              <a:rPr lang="zh-CN" altLang="en-US" sz="2667" b="1" dirty="0">
                <a:solidFill>
                  <a:srgbClr val="F8F6E2"/>
                </a:solidFill>
                <a:latin typeface="等线 Light" panose="020F0302020204030204"/>
                <a:ea typeface="微软雅黑"/>
                <a:sym typeface="Calibri" panose="020F0502020204030204" pitchFamily="34" charset="0"/>
              </a:rPr>
              <a:t>）</a:t>
            </a: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其他内容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2FF6C-23B2-4D32-A30D-B17A6630DC0B}"/>
              </a:ext>
            </a:extLst>
          </p:cNvPr>
          <p:cNvSpPr txBox="1"/>
          <p:nvPr/>
        </p:nvSpPr>
        <p:spPr>
          <a:xfrm>
            <a:off x="2293380" y="1373677"/>
            <a:ext cx="10779153" cy="126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7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、不要用第一、二人称，不够职业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just">
              <a:lnSpc>
                <a:spcPct val="17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、不要空话、套话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3A0A2A-54DE-4E7C-918E-3B8E99239D50}"/>
              </a:ext>
            </a:extLst>
          </p:cNvPr>
          <p:cNvSpPr txBox="1"/>
          <p:nvPr/>
        </p:nvSpPr>
        <p:spPr>
          <a:xfrm>
            <a:off x="1137224" y="1343236"/>
            <a:ext cx="1075397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8EE217-AE5B-4C09-AB83-B9F6764C2B51}"/>
              </a:ext>
            </a:extLst>
          </p:cNvPr>
          <p:cNvSpPr txBox="1"/>
          <p:nvPr/>
        </p:nvSpPr>
        <p:spPr>
          <a:xfrm>
            <a:off x="1137223" y="3429000"/>
            <a:ext cx="1075398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范例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5E7BB5-85C3-490B-AD9D-6AE033D6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80" y="3539663"/>
            <a:ext cx="8816204" cy="10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6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63BCDCF-E69A-4160-854D-85F1C03B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6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、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等线 Light" panose="020F0302020204030204"/>
                <a:ea typeface="微软雅黑"/>
                <a:cs typeface="+mn-cs"/>
                <a:sym typeface="Calibri" panose="020F0502020204030204" pitchFamily="34" charset="0"/>
              </a:rPr>
              <a:t>面试常见题目网站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569E9-E884-416B-8A14-287FE49A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37" y="2167906"/>
            <a:ext cx="6117104" cy="25846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052B0EB-AAF5-4D4A-85F1-43096147A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112" y="939566"/>
            <a:ext cx="3171127" cy="180983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A79A4080-ED61-49B5-9A50-D3D457F6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14" y="3095724"/>
            <a:ext cx="2952925" cy="131047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9C3F601-B41B-4848-B804-C852C7B2F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205" y="4752515"/>
            <a:ext cx="3657600" cy="13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9DD986D-CEAC-45F8-9EBE-FF69D5E10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AA564B16-76EF-4CE6-9B6A-2EF610A5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4433" y="5171118"/>
            <a:ext cx="6629400" cy="1790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A658D2-96FF-4A10-90E9-3DAB08169A03}"/>
              </a:ext>
            </a:extLst>
          </p:cNvPr>
          <p:cNvSpPr txBox="1"/>
          <p:nvPr/>
        </p:nvSpPr>
        <p:spPr>
          <a:xfrm>
            <a:off x="1961748" y="2479359"/>
            <a:ext cx="5308296" cy="1378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zh-CN" altLang="en-US" sz="8800" b="1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6066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07E795-FC77-42D9-BEAD-57CC27EC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7917B10-769D-4BF6-947B-A6FF03619B66}"/>
              </a:ext>
            </a:extLst>
          </p:cNvPr>
          <p:cNvSpPr txBox="1"/>
          <p:nvPr/>
        </p:nvSpPr>
        <p:spPr>
          <a:xfrm>
            <a:off x="640741" y="1516220"/>
            <a:ext cx="895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  如何确定毕业去向</a:t>
            </a:r>
          </a:p>
        </p:txBody>
      </p:sp>
    </p:spTree>
    <p:extLst>
      <p:ext uri="{BB962C8B-B14F-4D97-AF65-F5344CB8AC3E}">
        <p14:creationId xmlns:p14="http://schemas.microsoft.com/office/powerpoint/2010/main" val="163046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625AF-734D-CEF1-50AD-1998D85E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92258FC1-2891-494B-9B8E-6E3D488A2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4849487"/>
            <a:ext cx="12196220" cy="1889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518B95-64A3-DAC1-8A3C-7B69570E2E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0066"/>
          <a:stretch>
            <a:fillRect/>
          </a:stretch>
        </p:blipFill>
        <p:spPr>
          <a:xfrm>
            <a:off x="0" y="0"/>
            <a:ext cx="12192000" cy="5894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F932C1-F8FD-1593-E858-3185BF8A10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9301" b="18033"/>
          <a:stretch>
            <a:fillRect/>
          </a:stretch>
        </p:blipFill>
        <p:spPr>
          <a:xfrm>
            <a:off x="0" y="6693408"/>
            <a:ext cx="12192000" cy="164593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A1AD2B7-791F-1955-9CEF-E65C62A9EF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7790" y="109594"/>
            <a:ext cx="1476225" cy="377257"/>
          </a:xfrm>
          <a:prstGeom prst="rect">
            <a:avLst/>
          </a:prstGeom>
        </p:spPr>
      </p:pic>
      <p:sp>
        <p:nvSpPr>
          <p:cNvPr id="3" name="文本框 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9D54A45-3BCB-70E0-894A-27FA72CA2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5" y="43321"/>
            <a:ext cx="4502682" cy="5027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如何做到知己知彼？</a:t>
            </a:r>
          </a:p>
        </p:txBody>
      </p:sp>
      <p:sp>
        <p:nvSpPr>
          <p:cNvPr id="7" name="矩形 6" descr="7b0a2020202022776f7264617274223a20227b5c2269645c223a32303339323239322c5c227469645c223a5c225c227d220a7d0a">
            <a:extLst>
              <a:ext uri="{FF2B5EF4-FFF2-40B4-BE49-F238E27FC236}">
                <a16:creationId xmlns:a16="http://schemas.microsoft.com/office/drawing/2014/main" id="{C24D6EB5-1920-9D30-A0FA-21A5E15409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27335" y="1050210"/>
            <a:ext cx="10137329" cy="1125266"/>
          </a:xfrm>
          <a:prstGeom prst="rect">
            <a:avLst/>
          </a:prstGeom>
          <a:solidFill>
            <a:srgbClr val="4472C4">
              <a:lumMod val="20000"/>
              <a:lumOff val="8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208122" tIns="113919" rIns="150682" bIns="113919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+mn-cs"/>
                <a:sym typeface="+mn-ea"/>
              </a:rPr>
              <a:t>1</a:t>
            </a:r>
            <a:r>
              <a:rPr kumimoji="0" lang="zh-CN" altLang="en-US" sz="2400" b="1" i="1" u="none" strike="noStrike" kern="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+mn-cs"/>
                <a:sym typeface="+mn-ea"/>
              </a:rPr>
              <a:t>、使用职业测评：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利用职业测评工具，如MBTI、霍兰德职业兴趣测试</a:t>
            </a:r>
            <a:r>
              <a:rPr kumimoji="1" lang="zh-CN" altLang="en-US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等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r>
              <a:rPr kumimoji="1" lang="zh-CN" altLang="en-US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具体可登录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中山大学就业信息网、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en-US" altLang="zh-CN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24365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大学生就业服务平台等。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627191-2E1C-7BED-CA73-29C3A27FAC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5596" y="1050210"/>
            <a:ext cx="359910" cy="1125266"/>
          </a:xfrm>
          <a:prstGeom prst="rect">
            <a:avLst/>
          </a:prstGeom>
          <a:solidFill>
            <a:srgbClr val="4472C4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 descr="7b0a2020202022776f7264617274223a20227b5c2269645c223a32303339323239322c5c227469645c223a5c225c227d220a7d0a">
            <a:extLst>
              <a:ext uri="{FF2B5EF4-FFF2-40B4-BE49-F238E27FC236}">
                <a16:creationId xmlns:a16="http://schemas.microsoft.com/office/drawing/2014/main" id="{24463AA8-5B37-EBD9-1E02-F6A0713549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27334" y="2516142"/>
            <a:ext cx="10137329" cy="1125266"/>
          </a:xfrm>
          <a:prstGeom prst="rect">
            <a:avLst/>
          </a:prstGeom>
          <a:solidFill>
            <a:srgbClr val="4472C4">
              <a:lumMod val="20000"/>
              <a:lumOff val="8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208122" tIns="113919" rIns="150682" bIns="113919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i="1" kern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2</a:t>
            </a:r>
            <a:r>
              <a:rPr kumimoji="0" lang="zh-CN" altLang="en-US" sz="2400" b="1" i="1" u="none" strike="noStrike" kern="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+mn-cs"/>
                <a:sym typeface="+mn-ea"/>
              </a:rPr>
              <a:t>、利用网站资源：</a:t>
            </a:r>
            <a:r>
              <a:rPr lang="zh-CN" altLang="en-US" sz="24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sym typeface="+mn-ea"/>
              </a:rPr>
              <a:t>公司网站、招聘网站、百度知乎微信公众号等、学职平台、国际通用职位查询网站 </a:t>
            </a:r>
            <a:r>
              <a:rPr lang="en-US" altLang="zh-CN" sz="24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sym typeface="+mn-ea"/>
              </a:rPr>
              <a:t>O*NET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sym typeface="+mn-ea"/>
              </a:rPr>
              <a:t>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5B7B83-57C1-1D6E-B610-B93692A721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5595" y="2516142"/>
            <a:ext cx="359910" cy="1125266"/>
          </a:xfrm>
          <a:prstGeom prst="rect">
            <a:avLst/>
          </a:prstGeom>
          <a:solidFill>
            <a:srgbClr val="92D05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 descr="7b0a2020202022776f7264617274223a20227b5c2269645c223a32303339323239322c5c227469645c223a5c225c227d220a7d0a">
            <a:extLst>
              <a:ext uri="{FF2B5EF4-FFF2-40B4-BE49-F238E27FC236}">
                <a16:creationId xmlns:a16="http://schemas.microsoft.com/office/drawing/2014/main" id="{B559543D-9339-87E1-6BEE-D487FB173D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27335" y="3886726"/>
            <a:ext cx="10137329" cy="1125266"/>
          </a:xfrm>
          <a:prstGeom prst="rect">
            <a:avLst/>
          </a:prstGeom>
          <a:solidFill>
            <a:srgbClr val="4472C4">
              <a:lumMod val="20000"/>
              <a:lumOff val="8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208122" tIns="113919" rIns="150682" bIns="113919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i="1" kern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3</a:t>
            </a:r>
            <a:r>
              <a:rPr kumimoji="0" lang="zh-CN" altLang="en-US" sz="2400" b="1" i="1" u="none" strike="noStrike" kern="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+mn-cs"/>
                <a:sym typeface="+mn-ea"/>
              </a:rPr>
              <a:t>、听取师长亲朋意见：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sym typeface="+mn-ea"/>
              </a:rPr>
              <a:t>亲友、老师、校友等。学院每年都会举办多次升学、就业相关的经验分享。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C31568-836F-D59E-EA35-099DDDA61C3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5596" y="3886726"/>
            <a:ext cx="359910" cy="112526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 descr="7b0a2020202022776f7264617274223a20227b5c2269645c223a32303339323239322c5c227469645c223a5c225c227d220a7d0a">
            <a:extLst>
              <a:ext uri="{FF2B5EF4-FFF2-40B4-BE49-F238E27FC236}">
                <a16:creationId xmlns:a16="http://schemas.microsoft.com/office/drawing/2014/main" id="{E307BBDC-2C33-BA27-950E-99693EAB783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7335" y="5215053"/>
            <a:ext cx="10137329" cy="1125266"/>
          </a:xfrm>
          <a:prstGeom prst="rect">
            <a:avLst/>
          </a:prstGeom>
          <a:solidFill>
            <a:srgbClr val="4472C4">
              <a:lumMod val="20000"/>
              <a:lumOff val="8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208122" tIns="113919" rIns="150682" bIns="113919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i="1" kern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汉仪雅酷黑 75W" panose="020B0804020202020204" charset="-122"/>
                <a:ea typeface="汉仪雅酷黑 75W" panose="020B0804020202020204" charset="-122"/>
                <a:sym typeface="+mn-ea"/>
              </a:rPr>
              <a:t>4</a:t>
            </a:r>
            <a:r>
              <a:rPr kumimoji="0" lang="zh-CN" altLang="en-US" sz="2400" b="1" i="1" u="none" strike="noStrike" kern="0" cap="none" spc="0" normalizeH="0" baseline="0" noProof="0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雅酷黑 75W" panose="020B0804020202020204" charset="-122"/>
                <a:ea typeface="汉仪雅酷黑 75W" panose="020B0804020202020204" charset="-122"/>
                <a:cs typeface="+mn-cs"/>
                <a:sym typeface="+mn-ea"/>
              </a:rPr>
              <a:t>、借助专业咨询：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sym typeface="+mn-ea"/>
              </a:rPr>
              <a:t>可预约学院免费的职业生涯规划咨询。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81EAE80-A7BB-324C-1C8F-DBBAD8233B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5596" y="5215053"/>
            <a:ext cx="359910" cy="1125266"/>
          </a:xfrm>
          <a:prstGeom prst="rect">
            <a:avLst/>
          </a:prstGeom>
          <a:solidFill>
            <a:srgbClr val="7030A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1194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096DC-E5E0-E154-FCC5-0A220EF75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93E5DA6F-A679-575C-8693-75533ACE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49487"/>
            <a:ext cx="12196220" cy="1889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856D98-1537-90EA-80CF-FE154CB1B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66"/>
          <a:stretch>
            <a:fillRect/>
          </a:stretch>
        </p:blipFill>
        <p:spPr>
          <a:xfrm>
            <a:off x="0" y="0"/>
            <a:ext cx="12192000" cy="5894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7B07F3-C720-F285-7F89-42227C4145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301" b="18033"/>
          <a:stretch>
            <a:fillRect/>
          </a:stretch>
        </p:blipFill>
        <p:spPr>
          <a:xfrm>
            <a:off x="0" y="6693408"/>
            <a:ext cx="12192000" cy="164593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51B21039-20DB-3929-AC97-733A6D838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790" y="109594"/>
            <a:ext cx="1476225" cy="3772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90880D-1407-0676-8546-2CA360360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970" y="1155688"/>
            <a:ext cx="8722060" cy="4700881"/>
          </a:xfrm>
          <a:prstGeom prst="rect">
            <a:avLst/>
          </a:prstGeom>
        </p:spPr>
      </p:pic>
      <p:sp>
        <p:nvSpPr>
          <p:cNvPr id="3" name="文本框 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595E3DA-D665-0FD9-C916-DC63F8E70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300"/>
            <a:ext cx="103077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中山大学就业信息网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求职能力提升实验室板块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职业测评</a:t>
            </a:r>
            <a:endParaRPr lang="zh-CN" altLang="en-US" sz="2667" b="1" dirty="0">
              <a:solidFill>
                <a:schemeClr val="bg1"/>
              </a:solidFill>
              <a:latin typeface="+mj-lt"/>
              <a:ea typeface="微软雅黑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577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F5FE7-1096-1914-626B-F45C7B235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7552B8C8-542D-559B-9428-2C917C93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49487"/>
            <a:ext cx="12196220" cy="1889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13184D9-EBDA-8802-458C-06505D7472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66"/>
          <a:stretch>
            <a:fillRect/>
          </a:stretch>
        </p:blipFill>
        <p:spPr>
          <a:xfrm>
            <a:off x="0" y="0"/>
            <a:ext cx="12192000" cy="5894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8B5159-6F94-16E1-7362-62C99825B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301" b="18033"/>
          <a:stretch>
            <a:fillRect/>
          </a:stretch>
        </p:blipFill>
        <p:spPr>
          <a:xfrm>
            <a:off x="0" y="6693408"/>
            <a:ext cx="12192000" cy="164593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3B075AB-6097-7DCF-8CC7-AA5F36D90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790" y="109594"/>
            <a:ext cx="1476225" cy="377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D6D455-F122-EAEF-491F-401CD3C52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224" y="1108478"/>
            <a:ext cx="8377143" cy="4588813"/>
          </a:xfrm>
          <a:prstGeom prst="rect">
            <a:avLst/>
          </a:prstGeom>
        </p:spPr>
      </p:pic>
      <p:sp>
        <p:nvSpPr>
          <p:cNvPr id="8" name="文本框 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B6AB7CA-5EB1-5596-8B7B-D3AA28005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1199"/>
            <a:ext cx="103077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24365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大学生就业服务平台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宏志助航板块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职业测评</a:t>
            </a:r>
            <a:endParaRPr lang="zh-CN" altLang="en-US" sz="2667" b="1" dirty="0">
              <a:solidFill>
                <a:schemeClr val="bg1"/>
              </a:solidFill>
              <a:latin typeface="+mj-lt"/>
              <a:ea typeface="微软雅黑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700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90D7F-619C-9536-B5F7-F26C69F7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8169EE-7DFE-15A3-361E-4E0E4764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3" y="670607"/>
            <a:ext cx="4238549" cy="4954689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996468B8-630F-EB61-E32E-71E756805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849487"/>
            <a:ext cx="12196220" cy="1889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5BED43-C24A-C6BF-CCD7-759E93B508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066"/>
          <a:stretch>
            <a:fillRect/>
          </a:stretch>
        </p:blipFill>
        <p:spPr>
          <a:xfrm>
            <a:off x="0" y="0"/>
            <a:ext cx="12192000" cy="5894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C0C8E3-0805-976B-8916-FC6876CAF1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301" b="18033"/>
          <a:stretch>
            <a:fillRect/>
          </a:stretch>
        </p:blipFill>
        <p:spPr>
          <a:xfrm>
            <a:off x="0" y="6693408"/>
            <a:ext cx="12192000" cy="164593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C191AC4F-E1CA-C566-972E-399F2C479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7790" y="109594"/>
            <a:ext cx="1476225" cy="377257"/>
          </a:xfrm>
          <a:prstGeom prst="rect">
            <a:avLst/>
          </a:prstGeom>
        </p:spPr>
      </p:pic>
      <p:sp>
        <p:nvSpPr>
          <p:cNvPr id="8" name="文本框 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A24BEE5B-A21A-FFD1-2DE1-4685BDD6D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1199"/>
            <a:ext cx="103077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计算机学院职业生涯规划咨询预约</a:t>
            </a:r>
            <a:endParaRPr lang="zh-CN" altLang="en-US" sz="2667" b="1" dirty="0">
              <a:solidFill>
                <a:schemeClr val="bg1"/>
              </a:solidFill>
              <a:latin typeface="+mj-lt"/>
              <a:ea typeface="微软雅黑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7ECF07-2B13-224C-8121-1BB334A432F0}"/>
              </a:ext>
            </a:extLst>
          </p:cNvPr>
          <p:cNvSpPr txBox="1"/>
          <p:nvPr/>
        </p:nvSpPr>
        <p:spPr>
          <a:xfrm>
            <a:off x="2194886" y="5725728"/>
            <a:ext cx="8411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https://mp.weixin.qq.com/s/ZicUqYt5oN6ZRQZ2RtH7fQ</a:t>
            </a:r>
          </a:p>
        </p:txBody>
      </p:sp>
    </p:spTree>
    <p:extLst>
      <p:ext uri="{BB962C8B-B14F-4D97-AF65-F5344CB8AC3E}">
        <p14:creationId xmlns:p14="http://schemas.microsoft.com/office/powerpoint/2010/main" val="2819021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735CD8-99E1-41B3-B43D-0EFD93E6A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7EBB6E59-A5CE-445D-94FD-5261B0B7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4776" y="2814550"/>
            <a:ext cx="5696261" cy="41086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47F8175-1105-4F23-9360-2D61522BA0C8}"/>
              </a:ext>
            </a:extLst>
          </p:cNvPr>
          <p:cNvSpPr txBox="1"/>
          <p:nvPr/>
        </p:nvSpPr>
        <p:spPr>
          <a:xfrm>
            <a:off x="1106204" y="1464826"/>
            <a:ext cx="6503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5EF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  求职准备</a:t>
            </a:r>
          </a:p>
        </p:txBody>
      </p:sp>
    </p:spTree>
    <p:extLst>
      <p:ext uri="{BB962C8B-B14F-4D97-AF65-F5344CB8AC3E}">
        <p14:creationId xmlns:p14="http://schemas.microsoft.com/office/powerpoint/2010/main" val="1203134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4E75C99-CC3A-F2F5-F5C0-895890A8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3E25CB47-A264-056C-8D2D-3B2C4EF35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微软雅黑" panose="020B0503020204020204" pitchFamily="34" charset="-122"/>
                <a:sym typeface="Calibri" panose="020F0502020204030204" pitchFamily="34" charset="0"/>
              </a:rPr>
              <a:t>3-2</a:t>
            </a:r>
            <a:r>
              <a:rPr kumimoji="0" lang="zh-CN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F8F6E2"/>
                </a:solidFill>
                <a:effectLst/>
                <a:uLnTx/>
                <a:uFillTx/>
                <a:latin typeface="等线 Light" panose="020F0302020204030204"/>
                <a:ea typeface="微软雅黑"/>
                <a:cs typeface="+mn-cs"/>
                <a:sym typeface="Calibri" panose="020F0502020204030204" pitchFamily="34" charset="0"/>
              </a:rPr>
              <a:t>常见简历模板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C5CB7B-61F6-420E-B5C3-B208A7ED9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16" y="707345"/>
            <a:ext cx="4272851" cy="57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D63BCDCF-E69A-4160-854D-85F1C03B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" y="89427"/>
            <a:ext cx="4704581" cy="4995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zh-CN" altLang="en-US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（</a:t>
            </a:r>
            <a:r>
              <a:rPr lang="en-US" altLang="zh-CN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sz="2667" b="1" dirty="0">
                <a:solidFill>
                  <a:srgbClr val="F8F6E2"/>
                </a:solidFill>
                <a:latin typeface="微软雅黑" panose="020B0503020204020204" pitchFamily="34" charset="-122"/>
                <a:sym typeface="Calibri" panose="020F0502020204030204" pitchFamily="34" charset="0"/>
              </a:rPr>
              <a:t>）</a:t>
            </a:r>
            <a:r>
              <a:rPr lang="zh-CN" altLang="en-US" sz="2667" b="1" dirty="0">
                <a:solidFill>
                  <a:srgbClr val="F8F6E2"/>
                </a:solidFill>
                <a:latin typeface="+mj-lt"/>
                <a:ea typeface="微软雅黑"/>
                <a:sym typeface="Calibri" panose="020F0502020204030204" pitchFamily="34" charset="0"/>
              </a:rPr>
              <a:t>基本信息</a:t>
            </a: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0F5E8C2B-E640-F21C-0BE5-F845EC0B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97" y="5370796"/>
            <a:ext cx="4857750" cy="1152525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3BBD9BD1-8D72-03E7-3D7C-3DCF661B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29" y="3173615"/>
            <a:ext cx="8128982" cy="19784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0D3BD864-A22B-4A94-0A85-A194C9D6085D}"/>
              </a:ext>
            </a:extLst>
          </p:cNvPr>
          <p:cNvSpPr txBox="1"/>
          <p:nvPr/>
        </p:nvSpPr>
        <p:spPr>
          <a:xfrm>
            <a:off x="1455616" y="807756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09AB2FB-9FC6-4B4D-1051-B88617B0944A}"/>
              </a:ext>
            </a:extLst>
          </p:cNvPr>
          <p:cNvSpPr txBox="1"/>
          <p:nvPr/>
        </p:nvSpPr>
        <p:spPr>
          <a:xfrm>
            <a:off x="1455616" y="3629197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范例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F3C6715-6240-333E-DF5D-56100FECFC7F}"/>
              </a:ext>
            </a:extLst>
          </p:cNvPr>
          <p:cNvSpPr txBox="1"/>
          <p:nvPr/>
        </p:nvSpPr>
        <p:spPr>
          <a:xfrm>
            <a:off x="1503436" y="5490300"/>
            <a:ext cx="229028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照片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86A8CAE-A230-D937-0E87-667295996505}"/>
              </a:ext>
            </a:extLst>
          </p:cNvPr>
          <p:cNvSpPr txBox="1"/>
          <p:nvPr/>
        </p:nvSpPr>
        <p:spPr>
          <a:xfrm>
            <a:off x="2341083" y="798153"/>
            <a:ext cx="6105013" cy="252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‌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写清楚求职意向，一岗一简历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、写清楚自己是谁，最基本的信息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、照片得体，建议证件照，清爽干净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19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INDEX" val="20231320"/>
  <p:tag name="KSO_WM_TAG_VERSION" val="3.0"/>
  <p:tag name="KSO_WM_DIAGRAM_VERSION" val="3"/>
  <p:tag name="KSO_WM_DIAGRAM_MIN_ITEMCNT" val="2"/>
  <p:tag name="KSO_WM_UNIT_SUBTYPE" val="a"/>
  <p:tag name="KSO_WM_UNIT_NOCLEAR" val="0"/>
  <p:tag name="KSO_WM_UNIT_VALUE" val="33"/>
  <p:tag name="KSO_WM_UNIT_HIGHLIGHT" val="0"/>
  <p:tag name="KSO_WM_UNIT_DIAGRAM_ISNUMVISUAL" val="0"/>
  <p:tag name="KSO_WM_DIAGRAM_GROUP_CODE" val="l1-1"/>
  <p:tag name="KSO_WM_UNIT_TYPE" val="l_h_f"/>
  <p:tag name="KSO_WM_UNIT_INDEX" val="1_1_1"/>
  <p:tag name="KSO_WM_UNIT_ID" val="diagram20231320_5*l_h_f*1_1_1"/>
  <p:tag name="KSO_WM_TEMPLATE_CATEGORY" val="diagram"/>
  <p:tag name="KSO_WM_UNIT_LAYERLEVEL" val="1_1_1"/>
  <p:tag name="KSO_WM_DIAGRAM_COLOR_TEXT_CAN_REMOVE" val="n"/>
  <p:tag name="KSO_WM_DIAGRAM_MAX_ITEMCNT" val="6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PRESET_TEXT" val="单击此处输入您的项正文，文字是您思想的提炼，请尽量言简意赅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5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INDEX" val="20231320"/>
  <p:tag name="KSO_WM_TAG_VERSION" val="3.0"/>
  <p:tag name="KSO_WM_DIAGRAM_VERSION" val="3"/>
  <p:tag name="KSO_WM_DIAGRAM_MIN_ITEMCNT" val="2"/>
  <p:tag name="KSO_WM_UNIT_SUBTYPE" val="a"/>
  <p:tag name="KSO_WM_UNIT_NOCLEAR" val="0"/>
  <p:tag name="KSO_WM_UNIT_VALUE" val="33"/>
  <p:tag name="KSO_WM_UNIT_HIGHLIGHT" val="0"/>
  <p:tag name="KSO_WM_UNIT_DIAGRAM_ISNUMVISUAL" val="0"/>
  <p:tag name="KSO_WM_DIAGRAM_GROUP_CODE" val="l1-1"/>
  <p:tag name="KSO_WM_UNIT_TYPE" val="l_h_f"/>
  <p:tag name="KSO_WM_UNIT_INDEX" val="1_1_1"/>
  <p:tag name="KSO_WM_UNIT_ID" val="diagram20231320_5*l_h_f*1_1_1"/>
  <p:tag name="KSO_WM_TEMPLATE_CATEGORY" val="diagram"/>
  <p:tag name="KSO_WM_UNIT_LAYERLEVEL" val="1_1_1"/>
  <p:tag name="KSO_WM_DIAGRAM_COLOR_TEXT_CAN_REMOVE" val="n"/>
  <p:tag name="KSO_WM_DIAGRAM_MAX_ITEMCNT" val="6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PRESET_TEXT" val="单击此处输入您的项正文，文字是您思想的提炼，请尽量言简意赅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5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INDEX" val="20231320"/>
  <p:tag name="KSO_WM_TAG_VERSION" val="3.0"/>
  <p:tag name="KSO_WM_DIAGRAM_VERSION" val="3"/>
  <p:tag name="KSO_WM_DIAGRAM_MIN_ITEMCNT" val="2"/>
  <p:tag name="KSO_WM_UNIT_SUBTYPE" val="a"/>
  <p:tag name="KSO_WM_UNIT_NOCLEAR" val="0"/>
  <p:tag name="KSO_WM_UNIT_VALUE" val="33"/>
  <p:tag name="KSO_WM_UNIT_HIGHLIGHT" val="0"/>
  <p:tag name="KSO_WM_UNIT_DIAGRAM_ISNUMVISUAL" val="0"/>
  <p:tag name="KSO_WM_DIAGRAM_GROUP_CODE" val="l1-1"/>
  <p:tag name="KSO_WM_UNIT_TYPE" val="l_h_f"/>
  <p:tag name="KSO_WM_UNIT_INDEX" val="1_1_1"/>
  <p:tag name="KSO_WM_UNIT_ID" val="diagram20231320_5*l_h_f*1_1_1"/>
  <p:tag name="KSO_WM_TEMPLATE_CATEGORY" val="diagram"/>
  <p:tag name="KSO_WM_UNIT_LAYERLEVEL" val="1_1_1"/>
  <p:tag name="KSO_WM_DIAGRAM_COLOR_TEXT_CAN_REMOVE" val="n"/>
  <p:tag name="KSO_WM_DIAGRAM_MAX_ITEMCNT" val="6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PRESET_TEXT" val="单击此处输入您的项正文，文字是您思想的提炼，请尽量言简意赅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5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INDEX" val="20231320"/>
  <p:tag name="KSO_WM_TAG_VERSION" val="3.0"/>
  <p:tag name="KSO_WM_DIAGRAM_VERSION" val="3"/>
  <p:tag name="KSO_WM_DIAGRAM_MIN_ITEMCNT" val="2"/>
  <p:tag name="KSO_WM_UNIT_SUBTYPE" val="a"/>
  <p:tag name="KSO_WM_UNIT_NOCLEAR" val="0"/>
  <p:tag name="KSO_WM_UNIT_VALUE" val="33"/>
  <p:tag name="KSO_WM_UNIT_HIGHLIGHT" val="0"/>
  <p:tag name="KSO_WM_UNIT_DIAGRAM_ISNUMVISUAL" val="0"/>
  <p:tag name="KSO_WM_DIAGRAM_GROUP_CODE" val="l1-1"/>
  <p:tag name="KSO_WM_UNIT_TYPE" val="l_h_f"/>
  <p:tag name="KSO_WM_UNIT_INDEX" val="1_1_1"/>
  <p:tag name="KSO_WM_UNIT_ID" val="diagram20231320_5*l_h_f*1_1_1"/>
  <p:tag name="KSO_WM_TEMPLATE_CATEGORY" val="diagram"/>
  <p:tag name="KSO_WM_UNIT_LAYERLEVEL" val="1_1_1"/>
  <p:tag name="KSO_WM_DIAGRAM_COLOR_TEXT_CAN_REMOVE" val="n"/>
  <p:tag name="KSO_WM_DIAGRAM_MAX_ITEMCNT" val="6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PRESET_TEXT" val="单击此处输入您的项正文，文字是您思想的提炼，请尽量言简意赅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5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227.34562381774435,&quot;left&quot;:49.0775590551181,&quot;top&quot;:142.89007874015746,&quot;width&quot;:613.0673642520453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4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粉色渐变">
      <a:dk1>
        <a:sysClr val="windowText" lastClr="000000"/>
      </a:dk1>
      <a:lt1>
        <a:sysClr val="window" lastClr="FFFFFF"/>
      </a:lt1>
      <a:dk2>
        <a:srgbClr val="394555"/>
      </a:dk2>
      <a:lt2>
        <a:srgbClr val="E7E6E6"/>
      </a:lt2>
      <a:accent1>
        <a:srgbClr val="FF6D6D"/>
      </a:accent1>
      <a:accent2>
        <a:srgbClr val="FFD5D5"/>
      </a:accent2>
      <a:accent3>
        <a:srgbClr val="FF8B8B"/>
      </a:accent3>
      <a:accent4>
        <a:srgbClr val="FF9B9B"/>
      </a:accent4>
      <a:accent5>
        <a:srgbClr val="FFABAB"/>
      </a:accent5>
      <a:accent6>
        <a:srgbClr val="FFAFAF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594</Words>
  <Application>Microsoft Office PowerPoint</Application>
  <PresentationFormat>宽屏</PresentationFormat>
  <Paragraphs>77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Source Han Sans</vt:lpstr>
      <vt:lpstr>等线</vt:lpstr>
      <vt:lpstr>等线 Light</vt:lpstr>
      <vt:lpstr>汉仪雅酷黑 75W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楚 小凝</dc:creator>
  <cp:lastModifiedBy>chen shaomei</cp:lastModifiedBy>
  <cp:revision>111</cp:revision>
  <dcterms:created xsi:type="dcterms:W3CDTF">2019-05-25T11:10:59Z</dcterms:created>
  <dcterms:modified xsi:type="dcterms:W3CDTF">2025-03-04T08:29:18Z</dcterms:modified>
</cp:coreProperties>
</file>